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77" r:id="rId2"/>
    <p:sldId id="297" r:id="rId3"/>
    <p:sldId id="306" r:id="rId4"/>
    <p:sldId id="304" r:id="rId5"/>
    <p:sldId id="299" r:id="rId6"/>
    <p:sldId id="30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97"/>
            <p14:sldId id="306"/>
            <p14:sldId id="304"/>
            <p14:sldId id="29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FF"/>
    <a:srgbClr val="FFE78D"/>
    <a:srgbClr val="FDFFC2"/>
    <a:srgbClr val="FFDCCC"/>
    <a:srgbClr val="FFE3CB"/>
    <a:srgbClr val="FFE7C1"/>
    <a:srgbClr val="FFF7C5"/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 autoAdjust="0"/>
    <p:restoredTop sz="86408" autoAdjust="0"/>
  </p:normalViewPr>
  <p:slideViewPr>
    <p:cSldViewPr snapToGrid="0" snapToObjects="1">
      <p:cViewPr varScale="1">
        <p:scale>
          <a:sx n="109" d="100"/>
          <a:sy n="109" d="100"/>
        </p:scale>
        <p:origin x="-320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12/04/24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12/04/24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31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71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617760"/>
            <a:ext cx="7043738" cy="942899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2608876"/>
            <a:ext cx="7043738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4120161"/>
            <a:ext cx="5379244" cy="2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50" y="4120162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9" y="4388052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EB1FE0B3-E237-F655-2CB5-09BEFBD7D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46B18506-2E3D-E405-15D6-5ADA380A9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3" t="35186" r="23530" b="38750"/>
          <a:stretch/>
        </p:blipFill>
        <p:spPr>
          <a:xfrm>
            <a:off x="268285" y="180024"/>
            <a:ext cx="2576516" cy="11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ABED76EB-6791-8050-F49D-19C05F923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FE2FDE1-D0AC-0BCD-84F1-C27C5C934F42}"/>
              </a:ext>
            </a:extLst>
          </p:cNvPr>
          <p:cNvSpPr/>
          <p:nvPr userDrawn="1"/>
        </p:nvSpPr>
        <p:spPr>
          <a:xfrm>
            <a:off x="3" y="4907756"/>
            <a:ext cx="8897416" cy="235743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2714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361238"/>
            <a:ext cx="8103948" cy="3352538"/>
          </a:xfrm>
          <a:prstGeom prst="rect">
            <a:avLst/>
          </a:prstGeom>
        </p:spPr>
        <p:txBody>
          <a:bodyPr/>
          <a:lstStyle>
            <a:lvl1pPr marL="4466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7104996A-B070-BEF0-494C-DABD0A554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FE2FDE1-D0AC-0BCD-84F1-C27C5C934F42}"/>
              </a:ext>
            </a:extLst>
          </p:cNvPr>
          <p:cNvSpPr/>
          <p:nvPr userDrawn="1"/>
        </p:nvSpPr>
        <p:spPr>
          <a:xfrm>
            <a:off x="3" y="4907756"/>
            <a:ext cx="8897416" cy="235743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2714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8" y="1883539"/>
            <a:ext cx="3709185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1883539"/>
            <a:ext cx="3793718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434207"/>
            <a:ext cx="3709186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434205"/>
            <a:ext cx="3793718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79277"/>
            <a:ext cx="0" cy="2975486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i generali relazione">
            <a:extLst>
              <a:ext uri="{FF2B5EF4-FFF2-40B4-BE49-F238E27FC236}">
                <a16:creationId xmlns:a16="http://schemas.microsoft.com/office/drawing/2014/main" id="{77C6F8B1-1443-60AF-5358-3043DED58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pic>
        <p:nvPicPr>
          <p:cNvPr id="12" name="Immagine 11" descr="HR Excellence in Research">
            <a:extLst>
              <a:ext uri="{FF2B5EF4-FFF2-40B4-BE49-F238E27FC236}">
                <a16:creationId xmlns:a16="http://schemas.microsoft.com/office/drawing/2014/main" id="{E44D36D0-417A-C421-F83B-054E50450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5" name="Immagine 14" descr="Università degli Studi di Firenze. Da un secolo, oltre.">
            <a:extLst>
              <a:ext uri="{FF2B5EF4-FFF2-40B4-BE49-F238E27FC236}">
                <a16:creationId xmlns:a16="http://schemas.microsoft.com/office/drawing/2014/main" id="{7E5625C0-CB92-A003-6422-E81463A97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FE2FDE1-D0AC-0BCD-84F1-C27C5C934F42}"/>
              </a:ext>
            </a:extLst>
          </p:cNvPr>
          <p:cNvSpPr/>
          <p:nvPr userDrawn="1"/>
        </p:nvSpPr>
        <p:spPr>
          <a:xfrm>
            <a:off x="3" y="4907756"/>
            <a:ext cx="8897416" cy="235743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2714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80" y="2087137"/>
            <a:ext cx="2242583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7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50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7" y="1431580"/>
            <a:ext cx="2242583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7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50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082875"/>
            <a:ext cx="0" cy="2752106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082875"/>
            <a:ext cx="0" cy="2752106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i generali relazione">
            <a:extLst>
              <a:ext uri="{FF2B5EF4-FFF2-40B4-BE49-F238E27FC236}">
                <a16:creationId xmlns:a16="http://schemas.microsoft.com/office/drawing/2014/main" id="{A586F74A-4394-B52D-46CB-0E2F0585E4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pic>
        <p:nvPicPr>
          <p:cNvPr id="6" name="Immagine 5" descr="HR Excellence in Research">
            <a:extLst>
              <a:ext uri="{FF2B5EF4-FFF2-40B4-BE49-F238E27FC236}">
                <a16:creationId xmlns:a16="http://schemas.microsoft.com/office/drawing/2014/main" id="{CC0DD914-B627-8B18-9F59-A12AD2D66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A3BD4A37-B951-DA84-407E-2529D8755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2AFEBC9-36F4-829B-EBF5-1F92443A0978}"/>
              </a:ext>
            </a:extLst>
          </p:cNvPr>
          <p:cNvSpPr/>
          <p:nvPr userDrawn="1"/>
        </p:nvSpPr>
        <p:spPr>
          <a:xfrm>
            <a:off x="3" y="4907756"/>
            <a:ext cx="8897416" cy="235743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269843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8" y="1439856"/>
            <a:ext cx="5399999" cy="2598221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39523D7C-4A15-4E4C-B5C5-DFF870ABD1DA}"/>
              </a:ext>
            </a:extLst>
          </p:cNvPr>
          <p:cNvSpPr txBox="1"/>
          <p:nvPr userDrawn="1"/>
        </p:nvSpPr>
        <p:spPr>
          <a:xfrm>
            <a:off x="7799253" y="492714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i generali relazione">
            <a:extLst>
              <a:ext uri="{FF2B5EF4-FFF2-40B4-BE49-F238E27FC236}">
                <a16:creationId xmlns:a16="http://schemas.microsoft.com/office/drawing/2014/main" id="{28FCA301-C4DF-C821-081F-64C1694D52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004C7E">
              <a:alpha val="69086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35A9B7D0-C4BE-6BF7-B7A4-70C9922E6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A40CB21C-B6A8-4CFA-3CFC-6FBBB75C7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39854"/>
            <a:ext cx="9144000" cy="3355389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2AFEBC9-36F4-829B-EBF5-1F92443A0978}"/>
              </a:ext>
            </a:extLst>
          </p:cNvPr>
          <p:cNvSpPr/>
          <p:nvPr userDrawn="1"/>
        </p:nvSpPr>
        <p:spPr>
          <a:xfrm>
            <a:off x="3" y="4907756"/>
            <a:ext cx="8897416" cy="235743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39523D7C-4A15-4E4C-B5C5-DFF870ABD1DA}"/>
              </a:ext>
            </a:extLst>
          </p:cNvPr>
          <p:cNvSpPr txBox="1"/>
          <p:nvPr userDrawn="1"/>
        </p:nvSpPr>
        <p:spPr>
          <a:xfrm>
            <a:off x="7799253" y="492714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i generali relazione">
            <a:extLst>
              <a:ext uri="{FF2B5EF4-FFF2-40B4-BE49-F238E27FC236}">
                <a16:creationId xmlns:a16="http://schemas.microsoft.com/office/drawing/2014/main" id="{68C288A2-F4C6-5B1F-8679-87018EA7FA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004C7E">
              <a:alpha val="56000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7BE1CE76-4D21-2569-9898-F22022C1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51578675-0821-B155-E977-45F67DA4A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2AFEBC9-36F4-829B-EBF5-1F92443A0978}"/>
              </a:ext>
            </a:extLst>
          </p:cNvPr>
          <p:cNvSpPr/>
          <p:nvPr userDrawn="1"/>
        </p:nvSpPr>
        <p:spPr>
          <a:xfrm>
            <a:off x="3" y="4907756"/>
            <a:ext cx="8897416" cy="235743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39523D7C-4A15-4E4C-B5C5-DFF870ABD1DA}"/>
              </a:ext>
            </a:extLst>
          </p:cNvPr>
          <p:cNvSpPr txBox="1"/>
          <p:nvPr userDrawn="1"/>
        </p:nvSpPr>
        <p:spPr>
          <a:xfrm>
            <a:off x="7799253" y="492714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1510402"/>
            <a:ext cx="8193088" cy="32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sp>
        <p:nvSpPr>
          <p:cNvPr id="3" name="Dati generali relazione">
            <a:extLst>
              <a:ext uri="{FF2B5EF4-FFF2-40B4-BE49-F238E27FC236}">
                <a16:creationId xmlns:a16="http://schemas.microsoft.com/office/drawing/2014/main" id="{24A266D8-A4AF-84D7-ADF6-1828E181C8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9D6CE07E-284D-AD75-EE61-3FC9EC074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61E5078F-F20E-B30C-F09C-0266649D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425256"/>
            <a:ext cx="7043738" cy="114649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4" name="Immagine 3" descr="Immagine che contiene blu, schermata, Blu elettrico, Blu intenso&#10;&#10;Descrizione generata automaticamente">
            <a:extLst>
              <a:ext uri="{FF2B5EF4-FFF2-40B4-BE49-F238E27FC236}">
                <a16:creationId xmlns:a16="http://schemas.microsoft.com/office/drawing/2014/main" id="{86C2457C-3737-4294-7E3B-54E47D221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338" y="2049912"/>
            <a:ext cx="6610666" cy="3093591"/>
          </a:xfrm>
          <a:prstGeom prst="rect">
            <a:avLst/>
          </a:prstGeom>
        </p:spPr>
      </p:pic>
      <p:pic>
        <p:nvPicPr>
          <p:cNvPr id="7" name="Immagine 6" descr="HR Excellence in Research">
            <a:extLst>
              <a:ext uri="{FF2B5EF4-FFF2-40B4-BE49-F238E27FC236}">
                <a16:creationId xmlns:a16="http://schemas.microsoft.com/office/drawing/2014/main" id="{76B12A7E-CAFE-8485-5915-6A32A5C9FB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8" name="Immagine 7" descr="Università degli Studi di Firenze. Da un secolo, oltre.">
            <a:extLst>
              <a:ext uri="{FF2B5EF4-FFF2-40B4-BE49-F238E27FC236}">
                <a16:creationId xmlns:a16="http://schemas.microsoft.com/office/drawing/2014/main" id="{54BBABA5-5E37-BA79-8470-5AB2FF6A7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3" t="35186" r="23530" b="38750"/>
          <a:stretch/>
        </p:blipFill>
        <p:spPr>
          <a:xfrm>
            <a:off x="268285" y="180024"/>
            <a:ext cx="2576516" cy="11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4956929"/>
            <a:ext cx="7574104" cy="1865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75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2366733"/>
            <a:ext cx="8261350" cy="35828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22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2800561"/>
            <a:ext cx="8261306" cy="364762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3468284"/>
            <a:ext cx="6249988" cy="23899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5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3769619"/>
            <a:ext cx="6249988" cy="210067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4042025"/>
            <a:ext cx="6249988" cy="242373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206937"/>
            <a:ext cx="8261306" cy="7059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B6157011-E2F2-75A2-1EFF-F599F5B8E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161" y="67763"/>
            <a:ext cx="967839" cy="836213"/>
          </a:xfrm>
          <a:prstGeom prst="rect">
            <a:avLst/>
          </a:prstGeom>
        </p:spPr>
      </p:pic>
      <p:pic>
        <p:nvPicPr>
          <p:cNvPr id="8" name="Immagine 7" descr="Università degli Studi di Firenze. Da un secolo, oltre.">
            <a:extLst>
              <a:ext uri="{FF2B5EF4-FFF2-40B4-BE49-F238E27FC236}">
                <a16:creationId xmlns:a16="http://schemas.microsoft.com/office/drawing/2014/main" id="{47466927-E375-3F07-4D66-5B0E68E76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3" t="35186" r="23530" b="38750"/>
          <a:stretch/>
        </p:blipFill>
        <p:spPr>
          <a:xfrm>
            <a:off x="197853" y="160120"/>
            <a:ext cx="1577474" cy="7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ila.vannucci@unifi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53" y="1563440"/>
            <a:ext cx="7043738" cy="1342722"/>
          </a:xfrm>
        </p:spPr>
        <p:txBody>
          <a:bodyPr/>
          <a:lstStyle/>
          <a:p>
            <a:pPr algn="ctr"/>
            <a:r>
              <a:rPr lang="it-IT" dirty="0"/>
              <a:t>Contrastare l’ageismo: </a:t>
            </a:r>
            <a:br>
              <a:rPr lang="it-IT" dirty="0"/>
            </a:br>
            <a:r>
              <a:rPr lang="it-IT" dirty="0">
                <a:solidFill>
                  <a:srgbClr val="FFE78D"/>
                </a:solidFill>
              </a:rPr>
              <a:t>Ge</a:t>
            </a:r>
            <a:r>
              <a:rPr lang="it-IT" dirty="0"/>
              <a:t>nerare </a:t>
            </a:r>
            <a:r>
              <a:rPr lang="it-IT" dirty="0">
                <a:solidFill>
                  <a:srgbClr val="FFE78D"/>
                </a:solidFill>
              </a:rPr>
              <a:t>R</a:t>
            </a:r>
            <a:r>
              <a:rPr lang="it-IT" dirty="0"/>
              <a:t>isorse per </a:t>
            </a:r>
            <a:r>
              <a:rPr lang="it-IT" dirty="0">
                <a:solidFill>
                  <a:srgbClr val="FFE78D"/>
                </a:solidFill>
              </a:rPr>
              <a:t>A</a:t>
            </a:r>
            <a:r>
              <a:rPr lang="it-IT" dirty="0"/>
              <a:t>bbattere gli </a:t>
            </a:r>
            <a:r>
              <a:rPr lang="it-IT" dirty="0">
                <a:solidFill>
                  <a:srgbClr val="FFE78D"/>
                </a:solidFill>
              </a:rPr>
              <a:t>S</a:t>
            </a:r>
            <a:r>
              <a:rPr lang="it-IT" dirty="0"/>
              <a:t>tereotipi (progetto </a:t>
            </a:r>
            <a:r>
              <a:rPr lang="it-IT" dirty="0" err="1">
                <a:solidFill>
                  <a:srgbClr val="FFE78D"/>
                </a:solidFill>
              </a:rPr>
              <a:t>Ge.R.A.S</a:t>
            </a:r>
            <a:r>
              <a:rPr lang="it-IT" dirty="0"/>
              <a:t>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Manila Vannucci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NEUROFARBA</a:t>
            </a:r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A3129-65E5-F23F-92DE-937F55F4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459" y="685773"/>
            <a:ext cx="8103948" cy="640944"/>
          </a:xfrm>
        </p:spPr>
        <p:txBody>
          <a:bodyPr/>
          <a:lstStyle/>
          <a:p>
            <a:r>
              <a:rPr lang="it-IT" sz="2200" dirty="0">
                <a:solidFill>
                  <a:srgbClr val="002060"/>
                </a:solidFill>
              </a:rPr>
              <a:t>Progetto </a:t>
            </a:r>
            <a:r>
              <a:rPr lang="it-IT" sz="2200" dirty="0" err="1">
                <a:solidFill>
                  <a:srgbClr val="002060"/>
                </a:solidFill>
              </a:rPr>
              <a:t>Ge.R.A.S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08D8C-D67B-78D3-20E1-9F798DC5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Ambito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EC069C-669F-1616-E410-3FD415D77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0" y="1411829"/>
            <a:ext cx="4423559" cy="400949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(Co)-Progettazione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500F27-E965-C28F-B938-1571356C25D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E10B6D2C-2602-7F6A-8E3C-70D8C463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Contrastare l’ageismo: Generare Risorse per Abbattere gli Stereotipi</a:t>
            </a:r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9E410FC-9BBE-AC31-4725-12AE68CB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A26BFFD-9B86-9663-59B3-1FCA80BD9557}"/>
              </a:ext>
            </a:extLst>
          </p:cNvPr>
          <p:cNvSpPr txBox="1">
            <a:spLocks/>
          </p:cNvSpPr>
          <p:nvPr/>
        </p:nvSpPr>
        <p:spPr>
          <a:xfrm>
            <a:off x="713184" y="1790962"/>
            <a:ext cx="3793717" cy="3352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25" b="1" kern="1200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700" b="0" dirty="0">
                <a:solidFill>
                  <a:srgbClr val="002060"/>
                </a:solidFill>
              </a:rPr>
              <a:t>Azioni di prevenzione e contrasto al fenomeno dell’ageismo e sua internalizzazione</a:t>
            </a:r>
          </a:p>
        </p:txBody>
      </p:sp>
      <p:pic>
        <p:nvPicPr>
          <p:cNvPr id="12" name="Immagine 11" descr="Immagine che contiene cartone animato, pesce, arte&#10;&#10;Descrizione generata automaticamente">
            <a:extLst>
              <a:ext uri="{FF2B5EF4-FFF2-40B4-BE49-F238E27FC236}">
                <a16:creationId xmlns:a16="http://schemas.microsoft.com/office/drawing/2014/main" id="{FFF4B5A6-FB89-03BA-C968-316CB52BE1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68" y="2694867"/>
            <a:ext cx="2980198" cy="1888247"/>
          </a:xfrm>
          <a:prstGeom prst="rect">
            <a:avLst/>
          </a:prstGeom>
        </p:spPr>
      </p:pic>
      <p:pic>
        <p:nvPicPr>
          <p:cNvPr id="13" name="Immagine 12" descr="Immagine che contiene testo, Carattere, simbolo, design&#10;&#10;Descrizione generata automaticamente">
            <a:extLst>
              <a:ext uri="{FF2B5EF4-FFF2-40B4-BE49-F238E27FC236}">
                <a16:creationId xmlns:a16="http://schemas.microsoft.com/office/drawing/2014/main" id="{43E77539-775B-BBF0-90DF-9A290B40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2" t="8705" r="3080"/>
          <a:stretch/>
        </p:blipFill>
        <p:spPr>
          <a:xfrm>
            <a:off x="7066468" y="1883539"/>
            <a:ext cx="1779093" cy="889735"/>
          </a:xfrm>
          <a:prstGeom prst="rect">
            <a:avLst/>
          </a:prstGeom>
        </p:spPr>
      </p:pic>
      <p:pic>
        <p:nvPicPr>
          <p:cNvPr id="14" name="Immagine 1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8D03646F-17B4-EF04-DEB3-4ABDCF0553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9" r="10640"/>
          <a:stretch/>
        </p:blipFill>
        <p:spPr>
          <a:xfrm>
            <a:off x="4964990" y="2769397"/>
            <a:ext cx="1769941" cy="1019045"/>
          </a:xfrm>
          <a:prstGeom prst="rect">
            <a:avLst/>
          </a:prstGeom>
        </p:spPr>
      </p:pic>
      <p:pic>
        <p:nvPicPr>
          <p:cNvPr id="15" name="Immagine 14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46F3E521-5858-5ACA-1BAB-91A63C311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68" y="2763323"/>
            <a:ext cx="1834233" cy="9219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2B14EFA-FBAA-28D7-B002-AC8F9C68A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372" y="3812634"/>
            <a:ext cx="1820559" cy="1019045"/>
          </a:xfrm>
          <a:prstGeom prst="rect">
            <a:avLst/>
          </a:prstGeom>
        </p:spPr>
      </p:pic>
      <p:pic>
        <p:nvPicPr>
          <p:cNvPr id="17" name="Immagine 16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707565AA-E99C-2A58-56BC-AB7B4575E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708" y="1883539"/>
            <a:ext cx="1962725" cy="93278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25AAA65-3040-59B1-4A6C-875FC5112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910" y="3905167"/>
            <a:ext cx="1826207" cy="6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A3129-65E5-F23F-92DE-937F55F4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459" y="685773"/>
            <a:ext cx="8103948" cy="640944"/>
          </a:xfrm>
        </p:spPr>
        <p:txBody>
          <a:bodyPr/>
          <a:lstStyle/>
          <a:p>
            <a:r>
              <a:rPr lang="it-IT" sz="2200" dirty="0">
                <a:solidFill>
                  <a:srgbClr val="002060"/>
                </a:solidFill>
              </a:rPr>
              <a:t>Progetto </a:t>
            </a:r>
            <a:r>
              <a:rPr lang="it-IT" sz="2200" dirty="0" err="1">
                <a:solidFill>
                  <a:srgbClr val="002060"/>
                </a:solidFill>
              </a:rPr>
              <a:t>Ge.R.A.S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08D8C-D67B-78D3-20E1-9F798DC5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121" y="1326717"/>
            <a:ext cx="3709186" cy="400949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Obiettivi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EC069C-669F-1616-E410-3FD415D77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0" y="1355203"/>
            <a:ext cx="4423559" cy="400949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Come (specificità e novità)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E10B6D2C-2602-7F6A-8E3C-70D8C463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Contrastare l’ageismo: Generare Risorse per Abbattere gli Stereotipi</a:t>
            </a:r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9E410FC-9BBE-AC31-4725-12AE68CB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A26BFFD-9B86-9663-59B3-1FCA80BD9557}"/>
              </a:ext>
            </a:extLst>
          </p:cNvPr>
          <p:cNvSpPr txBox="1">
            <a:spLocks/>
          </p:cNvSpPr>
          <p:nvPr/>
        </p:nvSpPr>
        <p:spPr>
          <a:xfrm>
            <a:off x="702121" y="1835156"/>
            <a:ext cx="3793717" cy="3352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25" b="1" kern="1200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66" indent="-342900">
              <a:lnSpc>
                <a:spcPct val="100000"/>
              </a:lnSpc>
              <a:buFont typeface="+mj-lt"/>
              <a:buAutoNum type="arabicPeriod"/>
            </a:pPr>
            <a:r>
              <a:rPr lang="it-IT" sz="1700" b="0" dirty="0">
                <a:solidFill>
                  <a:srgbClr val="00206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Sensibilizzare</a:t>
            </a:r>
            <a:r>
              <a:rPr lang="it-IT" sz="1700" b="0" dirty="0">
                <a:solidFill>
                  <a:srgbClr val="002060"/>
                </a:solidFill>
              </a:rPr>
              <a:t> sull’ageismo e sulle conseguenze della sua internalizzazione </a:t>
            </a:r>
          </a:p>
          <a:p>
            <a:pPr marL="347366" indent="-342900">
              <a:buFont typeface="+mj-lt"/>
              <a:buAutoNum type="arabicPeriod"/>
            </a:pPr>
            <a:r>
              <a:rPr lang="it-IT" sz="1700" b="0" dirty="0">
                <a:solidFill>
                  <a:srgbClr val="00206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Contrastare</a:t>
            </a:r>
            <a:r>
              <a:rPr lang="it-IT" sz="1700" b="0" dirty="0">
                <a:solidFill>
                  <a:srgbClr val="002060"/>
                </a:solidFill>
              </a:rPr>
              <a:t> le false credenze sull’invecchiamento, </a:t>
            </a:r>
            <a:r>
              <a:rPr lang="it-IT" sz="1700" dirty="0">
                <a:solidFill>
                  <a:srgbClr val="002060"/>
                </a:solidFill>
              </a:rPr>
              <a:t>attivando risorse </a:t>
            </a:r>
            <a:r>
              <a:rPr lang="it-IT" sz="1700" b="0" dirty="0">
                <a:solidFill>
                  <a:srgbClr val="002060"/>
                </a:solidFill>
              </a:rPr>
              <a:t>personali e collettive a sostegno di un invecchiamento consapevole</a:t>
            </a:r>
          </a:p>
          <a:p>
            <a:pPr>
              <a:lnSpc>
                <a:spcPct val="100000"/>
              </a:lnSpc>
            </a:pPr>
            <a:endParaRPr lang="it-IT" sz="1700" b="0" dirty="0">
              <a:solidFill>
                <a:srgbClr val="00206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BA29C5-F45E-9B88-1A91-620C98306F19}"/>
              </a:ext>
            </a:extLst>
          </p:cNvPr>
          <p:cNvSpPr txBox="1">
            <a:spLocks/>
          </p:cNvSpPr>
          <p:nvPr/>
        </p:nvSpPr>
        <p:spPr>
          <a:xfrm>
            <a:off x="4648164" y="1859336"/>
            <a:ext cx="4423559" cy="3352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25" b="1" kern="1200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66" indent="-342900">
              <a:lnSpc>
                <a:spcPct val="100000"/>
              </a:lnSpc>
              <a:buFont typeface="+mj-lt"/>
              <a:buAutoNum type="arabicPeriod"/>
            </a:pPr>
            <a:r>
              <a:rPr lang="it-IT" sz="1700" b="0" dirty="0">
                <a:solidFill>
                  <a:srgbClr val="002060"/>
                </a:solidFill>
              </a:rPr>
              <a:t>Combinando in </a:t>
            </a:r>
            <a:r>
              <a:rPr lang="it-IT" sz="1700" dirty="0">
                <a:solidFill>
                  <a:srgbClr val="002060"/>
                </a:solidFill>
              </a:rPr>
              <a:t>modo innovativo</a:t>
            </a:r>
            <a:r>
              <a:rPr lang="it-IT" sz="1700" b="0" dirty="0">
                <a:solidFill>
                  <a:srgbClr val="002060"/>
                </a:solidFill>
              </a:rPr>
              <a:t> i </a:t>
            </a:r>
            <a:r>
              <a:rPr lang="it-IT" sz="1700" dirty="0">
                <a:solidFill>
                  <a:srgbClr val="002060"/>
                </a:solidFill>
              </a:rPr>
              <a:t>saperi scientifici </a:t>
            </a:r>
            <a:r>
              <a:rPr lang="it-IT" sz="1700" b="0" dirty="0">
                <a:solidFill>
                  <a:srgbClr val="002060"/>
                </a:solidFill>
              </a:rPr>
              <a:t>(«scienze dell’invecchiamento») con le tecniche di </a:t>
            </a:r>
            <a:r>
              <a:rPr lang="it-IT" sz="1700" dirty="0">
                <a:solidFill>
                  <a:srgbClr val="002060"/>
                </a:solidFill>
              </a:rPr>
              <a:t>espressività creativa</a:t>
            </a:r>
          </a:p>
          <a:p>
            <a:pPr marL="347366" indent="-342900">
              <a:lnSpc>
                <a:spcPct val="100000"/>
              </a:lnSpc>
              <a:buFont typeface="+mj-lt"/>
              <a:buAutoNum type="arabicPeriod"/>
            </a:pPr>
            <a:r>
              <a:rPr lang="it-IT" sz="1700" b="0">
                <a:solidFill>
                  <a:srgbClr val="002060"/>
                </a:solidFill>
              </a:rPr>
              <a:t>Valorizzando </a:t>
            </a:r>
            <a:r>
              <a:rPr lang="it-IT" sz="1700">
                <a:solidFill>
                  <a:srgbClr val="002060"/>
                </a:solidFill>
              </a:rPr>
              <a:t>l’ ascolto e il coinvolgimento attivo del territorio </a:t>
            </a:r>
            <a:r>
              <a:rPr lang="it-IT" sz="1700" b="0">
                <a:solidFill>
                  <a:srgbClr val="002060"/>
                </a:solidFill>
              </a:rPr>
              <a:t>(destinatari)</a:t>
            </a:r>
          </a:p>
          <a:p>
            <a:pPr marL="4466">
              <a:lnSpc>
                <a:spcPct val="100000"/>
              </a:lnSpc>
            </a:pPr>
            <a:endParaRPr lang="it-IT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86B8C4-DCEC-ADF6-F6B5-BF66CC771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698" y="1467924"/>
            <a:ext cx="8265502" cy="33525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1700" b="1" dirty="0">
                <a:solidFill>
                  <a:srgbClr val="002060"/>
                </a:solidFill>
              </a:rPr>
              <a:t>Cittadini </a:t>
            </a:r>
            <a:r>
              <a:rPr lang="it-IT" sz="1700" dirty="0">
                <a:solidFill>
                  <a:srgbClr val="002060"/>
                </a:solidFill>
              </a:rPr>
              <a:t>(soprattutto ultra 65enni), </a:t>
            </a:r>
            <a:r>
              <a:rPr lang="it-IT" sz="1700" b="1" dirty="0">
                <a:solidFill>
                  <a:srgbClr val="002060"/>
                </a:solidFill>
              </a:rPr>
              <a:t>associazioni </a:t>
            </a:r>
            <a:r>
              <a:rPr lang="it-IT" sz="1700" dirty="0">
                <a:solidFill>
                  <a:srgbClr val="002060"/>
                </a:solidFill>
              </a:rPr>
              <a:t>e </a:t>
            </a:r>
            <a:r>
              <a:rPr lang="it-IT" sz="1700" b="1" dirty="0">
                <a:solidFill>
                  <a:srgbClr val="002060"/>
                </a:solidFill>
              </a:rPr>
              <a:t>enti </a:t>
            </a:r>
            <a:r>
              <a:rPr lang="it-IT" sz="1700" dirty="0">
                <a:solidFill>
                  <a:srgbClr val="002060"/>
                </a:solidFill>
              </a:rPr>
              <a:t>di 4 comuni della Valdichiana Aretina (Cortona, Foiano della Chiana, Marciano della Chiana e Lucignano)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AB4C0F5-8954-ADF8-554A-FE23E741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8" y="999817"/>
            <a:ext cx="8103948" cy="640944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Territorio - Destinatari </a:t>
            </a:r>
          </a:p>
        </p:txBody>
      </p:sp>
      <p:pic>
        <p:nvPicPr>
          <p:cNvPr id="6" name="Immagine 5" descr="Immagine che contiene aria aperta, albero, erba, montagna&#10;&#10;Descrizione generata automaticamente">
            <a:extLst>
              <a:ext uri="{FF2B5EF4-FFF2-40B4-BE49-F238E27FC236}">
                <a16:creationId xmlns:a16="http://schemas.microsoft.com/office/drawing/2014/main" id="{43A4F266-C13E-E899-C41B-00B3488BB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45" y="2454542"/>
            <a:ext cx="4142680" cy="2191708"/>
          </a:xfrm>
          <a:prstGeom prst="rect">
            <a:avLst/>
          </a:prstGeom>
        </p:spPr>
      </p:pic>
      <p:pic>
        <p:nvPicPr>
          <p:cNvPr id="9" name="Immagine 8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CDBFE064-6537-74D4-2486-27D04E67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79" y="2394230"/>
            <a:ext cx="2579076" cy="2296438"/>
          </a:xfrm>
          <a:prstGeom prst="rect">
            <a:avLst/>
          </a:prstGeom>
        </p:spPr>
      </p:pic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75959720-E28E-5530-E25C-05D4B1CAD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Contrastare l’ageismo: Generare Risorse per Abbattere gli Stereotipi</a:t>
            </a:r>
          </a:p>
          <a:p>
            <a:endParaRPr lang="it-IT" dirty="0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A4078601-B32E-9651-C3D6-AE7D491EDBA1}"/>
              </a:ext>
            </a:extLst>
          </p:cNvPr>
          <p:cNvSpPr txBox="1">
            <a:spLocks/>
          </p:cNvSpPr>
          <p:nvPr/>
        </p:nvSpPr>
        <p:spPr>
          <a:xfrm>
            <a:off x="2844043" y="505133"/>
            <a:ext cx="8103948" cy="64094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2200" dirty="0">
                <a:solidFill>
                  <a:srgbClr val="002060"/>
                </a:solidFill>
              </a:rPr>
              <a:t>Progetto </a:t>
            </a:r>
            <a:r>
              <a:rPr lang="it-IT" sz="2200" dirty="0" err="1">
                <a:solidFill>
                  <a:srgbClr val="002060"/>
                </a:solidFill>
              </a:rPr>
              <a:t>Ge.R.A.S</a:t>
            </a:r>
            <a:endParaRPr lang="it-IT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C365194-AA13-F882-0123-3E6A429A6802}"/>
              </a:ext>
            </a:extLst>
          </p:cNvPr>
          <p:cNvSpPr/>
          <p:nvPr/>
        </p:nvSpPr>
        <p:spPr>
          <a:xfrm>
            <a:off x="6164170" y="1124397"/>
            <a:ext cx="2863853" cy="335253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0938444-8A35-77AC-7754-D1F018570718}"/>
              </a:ext>
            </a:extLst>
          </p:cNvPr>
          <p:cNvSpPr/>
          <p:nvPr/>
        </p:nvSpPr>
        <p:spPr>
          <a:xfrm>
            <a:off x="3267928" y="1123200"/>
            <a:ext cx="2691405" cy="335253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BB8C86D-94A4-5491-61A1-15690428923F}"/>
              </a:ext>
            </a:extLst>
          </p:cNvPr>
          <p:cNvSpPr/>
          <p:nvPr/>
        </p:nvSpPr>
        <p:spPr>
          <a:xfrm>
            <a:off x="407409" y="1124397"/>
            <a:ext cx="2691405" cy="335253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53" y="477898"/>
            <a:ext cx="8103948" cy="640944"/>
          </a:xfrm>
        </p:spPr>
        <p:txBody>
          <a:bodyPr/>
          <a:lstStyle/>
          <a:p>
            <a:r>
              <a:rPr lang="it-IT" sz="2200" dirty="0">
                <a:solidFill>
                  <a:srgbClr val="002060"/>
                </a:solidFill>
              </a:rPr>
              <a:t>Le TRE azioni di </a:t>
            </a:r>
            <a:r>
              <a:rPr lang="it-IT" sz="2200" dirty="0" err="1">
                <a:solidFill>
                  <a:srgbClr val="002060"/>
                </a:solidFill>
              </a:rPr>
              <a:t>Ge.R.A.S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Contrastare l’ageismo: Generare Risorse per Abbattere gli Stereotipi</a:t>
            </a:r>
          </a:p>
          <a:p>
            <a:endParaRPr lang="it-IT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3C468943-01E6-8252-3BD7-FC573D32A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295" y="1230740"/>
            <a:ext cx="2809474" cy="3352538"/>
          </a:xfrm>
        </p:spPr>
        <p:txBody>
          <a:bodyPr/>
          <a:lstStyle/>
          <a:p>
            <a:pPr algn="ctr"/>
            <a:r>
              <a:rPr lang="it-IT" sz="1700" dirty="0">
                <a:solidFill>
                  <a:srgbClr val="002060"/>
                </a:solidFill>
              </a:rPr>
              <a:t>Ascolto bisogni del territorio                </a:t>
            </a:r>
            <a:r>
              <a:rPr lang="it-IT" sz="1400" dirty="0">
                <a:solidFill>
                  <a:srgbClr val="002060"/>
                </a:solidFill>
              </a:rPr>
              <a:t>(Maggio-Luglio 2024)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8B114424-A81C-7D3D-B1BB-BC319D94771E}"/>
              </a:ext>
            </a:extLst>
          </p:cNvPr>
          <p:cNvSpPr txBox="1">
            <a:spLocks/>
          </p:cNvSpPr>
          <p:nvPr/>
        </p:nvSpPr>
        <p:spPr>
          <a:xfrm>
            <a:off x="3186921" y="1254001"/>
            <a:ext cx="2937327" cy="3352538"/>
          </a:xfrm>
          <a:prstGeom prst="rect">
            <a:avLst/>
          </a:prstGeom>
        </p:spPr>
        <p:txBody>
          <a:bodyPr/>
          <a:lstStyle>
            <a:lvl1pPr marL="4466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Courier New" panose="02070309020205020404" pitchFamily="49" charset="0"/>
              <a:buNone/>
              <a:tabLst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00" dirty="0">
                <a:solidFill>
                  <a:srgbClr val="002060"/>
                </a:solidFill>
              </a:rPr>
              <a:t>Sensibilizzazione </a:t>
            </a:r>
            <a:r>
              <a:rPr lang="it-IT" sz="1400" dirty="0">
                <a:solidFill>
                  <a:srgbClr val="002060"/>
                </a:solidFill>
              </a:rPr>
              <a:t>(Settembre 2024, </a:t>
            </a:r>
          </a:p>
          <a:p>
            <a:pPr algn="ctr">
              <a:lnSpc>
                <a:spcPct val="100000"/>
              </a:lnSpc>
            </a:pPr>
            <a:r>
              <a:rPr lang="it-IT" sz="1400" dirty="0">
                <a:solidFill>
                  <a:srgbClr val="002060"/>
                </a:solidFill>
              </a:rPr>
              <a:t>in presenza e streaming)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EB3BE40D-80C5-31B4-75D6-97194D729006}"/>
              </a:ext>
            </a:extLst>
          </p:cNvPr>
          <p:cNvSpPr txBox="1">
            <a:spLocks/>
          </p:cNvSpPr>
          <p:nvPr/>
        </p:nvSpPr>
        <p:spPr>
          <a:xfrm>
            <a:off x="6136481" y="1276923"/>
            <a:ext cx="2930504" cy="3352538"/>
          </a:xfrm>
          <a:prstGeom prst="rect">
            <a:avLst/>
          </a:prstGeom>
        </p:spPr>
        <p:txBody>
          <a:bodyPr/>
          <a:lstStyle>
            <a:lvl1pPr marL="4466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Courier New" panose="02070309020205020404" pitchFamily="49" charset="0"/>
              <a:buNone/>
              <a:tabLst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00" dirty="0">
                <a:solidFill>
                  <a:srgbClr val="002060"/>
                </a:solidFill>
              </a:rPr>
              <a:t>Contrasto false credenze </a:t>
            </a:r>
            <a:r>
              <a:rPr lang="it-IT" sz="1400" dirty="0">
                <a:solidFill>
                  <a:srgbClr val="002060"/>
                </a:solidFill>
              </a:rPr>
              <a:t>(Ottobre-Novembre 2024)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0FDE1566-3BEE-5240-32E8-FD438BA86FB0}"/>
              </a:ext>
            </a:extLst>
          </p:cNvPr>
          <p:cNvSpPr txBox="1">
            <a:spLocks/>
          </p:cNvSpPr>
          <p:nvPr/>
        </p:nvSpPr>
        <p:spPr>
          <a:xfrm>
            <a:off x="491239" y="3960318"/>
            <a:ext cx="2704842" cy="3352538"/>
          </a:xfrm>
          <a:prstGeom prst="rect">
            <a:avLst/>
          </a:prstGeom>
        </p:spPr>
        <p:txBody>
          <a:bodyPr/>
          <a:lstStyle>
            <a:lvl1pPr marL="4466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Courier New" panose="02070309020205020404" pitchFamily="49" charset="0"/>
              <a:buNone/>
              <a:tabLst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 dirty="0">
                <a:solidFill>
                  <a:srgbClr val="002060"/>
                </a:solidFill>
              </a:rPr>
              <a:t>Cittadini ultra65enni </a:t>
            </a:r>
          </a:p>
        </p:txBody>
      </p:sp>
      <p:pic>
        <p:nvPicPr>
          <p:cNvPr id="23" name="Immagine 22" descr="Immagine che contiene Policromia, creatività, arte&#10;&#10;Descrizione generata automaticamente">
            <a:extLst>
              <a:ext uri="{FF2B5EF4-FFF2-40B4-BE49-F238E27FC236}">
                <a16:creationId xmlns:a16="http://schemas.microsoft.com/office/drawing/2014/main" id="{BC1B3BDA-E5C1-CCE9-3475-CA57FFDC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983" y="2154946"/>
            <a:ext cx="1682225" cy="1642036"/>
          </a:xfrm>
          <a:prstGeom prst="rect">
            <a:avLst/>
          </a:prstGeom>
        </p:spPr>
      </p:pic>
      <p:pic>
        <p:nvPicPr>
          <p:cNvPr id="25" name="Immagine 24" descr="Immagine che contiene uomo, illustrazione, persona, Viso umano&#10;&#10;Descrizione generata automaticamente">
            <a:extLst>
              <a:ext uri="{FF2B5EF4-FFF2-40B4-BE49-F238E27FC236}">
                <a16:creationId xmlns:a16="http://schemas.microsoft.com/office/drawing/2014/main" id="{1CDD6A34-6694-5BEB-5580-9A1AF86E2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430" y="2421772"/>
            <a:ext cx="1957005" cy="1446845"/>
          </a:xfrm>
          <a:prstGeom prst="rect">
            <a:avLst/>
          </a:prstGeom>
        </p:spPr>
      </p:pic>
      <p:pic>
        <p:nvPicPr>
          <p:cNvPr id="29" name="Immagine 28" descr="Immagine che contiene vestiti, uomo, testo, schermata&#10;&#10;Descrizione generata automaticamente">
            <a:extLst>
              <a:ext uri="{FF2B5EF4-FFF2-40B4-BE49-F238E27FC236}">
                <a16:creationId xmlns:a16="http://schemas.microsoft.com/office/drawing/2014/main" id="{FEB97BF6-1C7A-ABC5-E36B-9D8DABA71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07" y="2421772"/>
            <a:ext cx="1723377" cy="1551754"/>
          </a:xfrm>
          <a:prstGeom prst="rect">
            <a:avLst/>
          </a:prstGeom>
        </p:spPr>
      </p:pic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B4BAD19B-0F41-BC7B-1FDF-404BED2F4832}"/>
              </a:ext>
            </a:extLst>
          </p:cNvPr>
          <p:cNvSpPr txBox="1">
            <a:spLocks/>
          </p:cNvSpPr>
          <p:nvPr/>
        </p:nvSpPr>
        <p:spPr>
          <a:xfrm>
            <a:off x="3467796" y="3883022"/>
            <a:ext cx="2480125" cy="1400512"/>
          </a:xfrm>
          <a:prstGeom prst="rect">
            <a:avLst/>
          </a:prstGeom>
        </p:spPr>
        <p:txBody>
          <a:bodyPr/>
          <a:lstStyle>
            <a:lvl1pPr marL="4466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Courier New" panose="02070309020205020404" pitchFamily="49" charset="0"/>
              <a:buNone/>
              <a:tabLst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1700" dirty="0">
                <a:solidFill>
                  <a:srgbClr val="002060"/>
                </a:solidFill>
              </a:rPr>
              <a:t>Cittadini, enti, associazioni</a:t>
            </a:r>
          </a:p>
        </p:txBody>
      </p:sp>
      <p:sp>
        <p:nvSpPr>
          <p:cNvPr id="35" name="Segnaposto testo 2">
            <a:extLst>
              <a:ext uri="{FF2B5EF4-FFF2-40B4-BE49-F238E27FC236}">
                <a16:creationId xmlns:a16="http://schemas.microsoft.com/office/drawing/2014/main" id="{F1A39BC5-1B1E-1AFF-BD49-A4FB6C939389}"/>
              </a:ext>
            </a:extLst>
          </p:cNvPr>
          <p:cNvSpPr txBox="1">
            <a:spLocks/>
          </p:cNvSpPr>
          <p:nvPr/>
        </p:nvSpPr>
        <p:spPr>
          <a:xfrm>
            <a:off x="6097519" y="3855296"/>
            <a:ext cx="2930504" cy="1400512"/>
          </a:xfrm>
          <a:prstGeom prst="rect">
            <a:avLst/>
          </a:prstGeom>
        </p:spPr>
        <p:txBody>
          <a:bodyPr/>
          <a:lstStyle>
            <a:lvl1pPr marL="4466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Courier New" panose="02070309020205020404" pitchFamily="49" charset="0"/>
              <a:buNone/>
              <a:tabLst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1700" dirty="0">
                <a:solidFill>
                  <a:srgbClr val="002060"/>
                </a:solidFill>
              </a:rPr>
              <a:t>Volontari associazioni (ultra 65enni)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4FBBBAB-DA61-643E-41D3-7A101EC1DFAD}"/>
              </a:ext>
            </a:extLst>
          </p:cNvPr>
          <p:cNvSpPr txBox="1"/>
          <p:nvPr/>
        </p:nvSpPr>
        <p:spPr>
          <a:xfrm>
            <a:off x="2192215" y="146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6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animBg="1"/>
      <p:bldP spid="7" grpId="0" build="p"/>
      <p:bldP spid="8" grpId="0"/>
      <p:bldP spid="12" grpId="0"/>
      <p:bldP spid="9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Prof.ssa Manila Vannucci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Dipartimento NEUROFARBA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manila.vannucci@unifi.it</a:t>
            </a:r>
            <a:r>
              <a:rPr lang="it-IT" dirty="0"/>
              <a:t> 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948" y="1469819"/>
            <a:ext cx="6195980" cy="705915"/>
          </a:xfrm>
        </p:spPr>
        <p:txBody>
          <a:bodyPr/>
          <a:lstStyle/>
          <a:p>
            <a:r>
              <a:rPr lang="it-IT" sz="2700" dirty="0"/>
              <a:t>Grazie per l’attenzione</a:t>
            </a: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663C02D-945A-AC7C-CD5F-ADFB3585D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Contrastare l’ageismo: Generare Risorse per Abbattere gli Stereotipi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395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298</TotalTime>
  <Words>273</Words>
  <Application>Microsoft Macintosh PowerPoint</Application>
  <PresentationFormat>Presentazione su schermo (16:9)</PresentationFormat>
  <Paragraphs>37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Fira Sans</vt:lpstr>
      <vt:lpstr>Verdana</vt:lpstr>
      <vt:lpstr>Template UniFI</vt:lpstr>
      <vt:lpstr>Contrastare l’ageismo:  Generare Risorse per Abbattere gli Stereotipi (progetto Ge.R.A.S)</vt:lpstr>
      <vt:lpstr>Progetto Ge.R.A.S</vt:lpstr>
      <vt:lpstr>Progetto Ge.R.A.S</vt:lpstr>
      <vt:lpstr>Territorio - Destinatari </vt:lpstr>
      <vt:lpstr>Le TRE azioni di Ge.R.A.S</vt:lpstr>
      <vt:lpstr>Grazie per l’attenzione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Manila Vannucci</cp:lastModifiedBy>
  <cp:revision>28</cp:revision>
  <dcterms:created xsi:type="dcterms:W3CDTF">2023-05-29T14:12:34Z</dcterms:created>
  <dcterms:modified xsi:type="dcterms:W3CDTF">2024-04-12T06:34:24Z</dcterms:modified>
  <cp:category/>
</cp:coreProperties>
</file>